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17139A5E.xml" ContentType="application/vnd.ms-powerpoint.comments+xml"/>
  <Override PartName="/ppt/notesSlides/notesSlide2.xml" ContentType="application/vnd.openxmlformats-officedocument.presentationml.notesSlide+xml"/>
  <Override PartName="/ppt/comments/modernComment_103_3237A142.xml" ContentType="application/vnd.ms-powerpoint.comments+xml"/>
  <Override PartName="/ppt/notesSlides/notesSlide3.xml" ContentType="application/vnd.openxmlformats-officedocument.presentationml.notesSlide+xml"/>
  <Override PartName="/ppt/comments/modernComment_113_F5BAFF3D.xml" ContentType="application/vnd.ms-powerpoint.comments+xml"/>
  <Override PartName="/ppt/notesSlides/notesSlide4.xml" ContentType="application/vnd.openxmlformats-officedocument.presentationml.notesSlide+xml"/>
  <Override PartName="/ppt/comments/modernComment_10F_515D3F8F.xml" ContentType="application/vnd.ms-powerpoint.comments+xml"/>
  <Override PartName="/ppt/notesSlides/notesSlide5.xml" ContentType="application/vnd.openxmlformats-officedocument.presentationml.notesSlide+xml"/>
  <Override PartName="/ppt/comments/modernComment_114_E048E422.xml" ContentType="application/vnd.ms-powerpoint.comments+xml"/>
  <Override PartName="/ppt/notesSlides/notesSlide6.xml" ContentType="application/vnd.openxmlformats-officedocument.presentationml.notesSlide+xml"/>
  <Override PartName="/ppt/comments/modernComment_105_DB6EAEB2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B_1ABC71C3.xml" ContentType="application/vnd.ms-powerpoint.comments+xml"/>
  <Override PartName="/ppt/notesSlides/notesSlide10.xml" ContentType="application/vnd.openxmlformats-officedocument.presentationml.notesSlide+xml"/>
  <Override PartName="/ppt/comments/modernComment_10C_944811EE.xml" ContentType="application/vnd.ms-powerpoint.comments+xml"/>
  <Override PartName="/ppt/notesSlides/notesSlide11.xml" ContentType="application/vnd.openxmlformats-officedocument.presentationml.notesSlide+xml"/>
  <Override PartName="/ppt/comments/modernComment_110_9622EBBF.xml" ContentType="application/vnd.ms-powerpoint.comments+xml"/>
  <Override PartName="/ppt/notesSlides/notesSlide12.xml" ContentType="application/vnd.openxmlformats-officedocument.presentationml.notesSlide+xml"/>
  <Override PartName="/ppt/comments/modernComment_107_E2FD7178.xml" ContentType="application/vnd.ms-powerpoint.comments+xml"/>
  <Override PartName="/ppt/notesSlides/notesSlide13.xml" ContentType="application/vnd.openxmlformats-officedocument.presentationml.notesSlide+xml"/>
  <Override PartName="/ppt/comments/modernComment_118_C35BA51F.xml" ContentType="application/vnd.ms-powerpoint.comments+xml"/>
  <Override PartName="/ppt/notesSlides/notesSlide14.xml" ContentType="application/vnd.openxmlformats-officedocument.presentationml.notesSlide+xml"/>
  <Override PartName="/ppt/comments/modernComment_119_3B118BD8.xml" ContentType="application/vnd.ms-powerpoint.comments+xml"/>
  <Override PartName="/ppt/notesSlides/notesSlide15.xml" ContentType="application/vnd.openxmlformats-officedocument.presentationml.notesSlide+xml"/>
  <Override PartName="/ppt/comments/modernComment_10D_D1F4AAB2.xml" ContentType="application/vnd.ms-powerpoint.comments+xml"/>
  <Override PartName="/ppt/notesSlides/notesSlide16.xml" ContentType="application/vnd.openxmlformats-officedocument.presentationml.notesSlide+xml"/>
  <Override PartName="/ppt/comments/modernComment_117_2AFF8EA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60" r:id="rId6"/>
    <p:sldId id="258" r:id="rId7"/>
    <p:sldId id="259" r:id="rId8"/>
    <p:sldId id="275" r:id="rId9"/>
    <p:sldId id="271" r:id="rId10"/>
    <p:sldId id="276" r:id="rId11"/>
    <p:sldId id="261" r:id="rId12"/>
    <p:sldId id="287" r:id="rId13"/>
    <p:sldId id="289" r:id="rId14"/>
    <p:sldId id="267" r:id="rId15"/>
    <p:sldId id="268" r:id="rId16"/>
    <p:sldId id="272" r:id="rId17"/>
    <p:sldId id="263" r:id="rId18"/>
    <p:sldId id="280" r:id="rId19"/>
    <p:sldId id="281" r:id="rId20"/>
    <p:sldId id="269" r:id="rId21"/>
    <p:sldId id="279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EAAA5E-5A3A-4806-BF77-BE8C25717C45}">
          <p14:sldIdLst>
            <p14:sldId id="257"/>
            <p14:sldId id="260"/>
            <p14:sldId id="258"/>
            <p14:sldId id="259"/>
            <p14:sldId id="275"/>
            <p14:sldId id="271"/>
            <p14:sldId id="276"/>
            <p14:sldId id="261"/>
            <p14:sldId id="287"/>
            <p14:sldId id="289"/>
            <p14:sldId id="267"/>
            <p14:sldId id="268"/>
            <p14:sldId id="272"/>
            <p14:sldId id="263"/>
            <p14:sldId id="280"/>
            <p14:sldId id="281"/>
            <p14:sldId id="269"/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4EC711-17AD-317D-5F07-567C8B1BFAA6}" name="Williams-Cook, Myles" initials="MW" userId="S::mwill83@uic.edu::28681249-6e27-40e5-9939-07e9497b2353" providerId="AD"/>
  <p188:author id="{8CBEA819-AEA3-11C3-0102-53808CD08425}" name="Nead, Danielle" initials="ND" userId="S::dnead2@uic.edu::1b987c60-9eeb-43a2-b250-49bbea9a5e94" providerId="AD"/>
  <p188:author id="{0F3C2523-32C8-2FB4-7BE1-F6A6DFAB1476}" name="Arroyo, Valentin" initials="AV" userId="S::varro3@uic.edu::3881216b-8624-45a0-b405-2b42a76d0e67" providerId="AD"/>
  <p188:author id="{65C27037-0006-A839-D62B-0AC41C07C26E}" name="Hughes, Jared A" initials="HA" userId="S::jhugh20@uic.edu::bc3c484c-7310-4d7a-a2ec-83c2ed171521" providerId="AD"/>
  <p188:author id="{B12CC73C-0631-2B6B-AB87-63164F29B7BD}" name="Hernandez, Churro" initials="HC" userId="S::ahern226@uic.edu::8e1ca76f-a9f5-48a3-b2eb-dd07a75b27ad" providerId="AD"/>
  <p188:author id="{4DA9F68A-D3E8-37F2-16E7-CE31E7CAB144}" name="Patel, Jaikrit J" initials="" userId="S::jpate282@uic.edu::f4c497c4-8aa2-4281-a6e0-95c8e20ac1b8" providerId="AD"/>
  <p188:author id="{2331CF8B-5B70-4619-ECD7-070E1473A637}" name="Zieba, Paul" initials="ZP" userId="S::pzieb@uic.edu::fd5dccff-de1c-40d4-bf2b-66f73f924ad3" providerId="AD"/>
  <p188:author id="{6C7BD0C8-4B6A-A936-942E-27F78AEB0480}" name="Zagorin, Eliezer Naphtali" initials="ZN" userId="S::ezago2@uic.edu::ce8b1a57-6f63-45b5-89fc-b9fe07343cf4" providerId="AD"/>
  <p188:author id="{236220F9-7B0C-A6F5-F84B-A2EAA4EBC18F}" name="Pakrosnis, Al" initials="AP" userId="S::apakr2@uic.edu::e3483507-3f27-4a64-af57-64cc896e4520" providerId="AD"/>
  <p188:author id="{535030FC-22B0-F099-6F29-EA1F9B627E08}" name="Sanchez, Alan" initials="SA" userId="S::asanc100@uic.edu::8d568b0c-5027-4082-8dc2-246ba25ab3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B66F"/>
    <a:srgbClr val="2A4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6D53B-2DD2-7388-7389-AFD7D68DA7EC}" v="735" dt="2024-10-30T20:36:58.804"/>
    <p1510:client id="{36C728DE-E0F8-2EEE-F88F-A81C9293DE61}" v="14" dt="2024-10-29T03:17:25.451"/>
    <p1510:client id="{52840FD1-23F5-7626-6B6C-AD1FACD8704B}" v="38" dt="2024-10-30T18:24:30.137"/>
    <p1510:client id="{550958A5-B73B-41A1-3079-800723FFE2B2}" v="1684" dt="2024-10-30T04:08:03.571"/>
    <p1510:client id="{63696FCA-6384-3F2B-47D5-675831026E64}" v="355" dt="2024-10-30T03:33:26.581"/>
    <p1510:client id="{7C113E91-476A-5EB1-943C-7B5F895394C1}" v="255" dt="2024-10-30T18:08:16.252"/>
    <p1510:client id="{7C8E0F9D-C7E0-589F-AA41-BD96A82472CB}" v="132" dt="2024-10-30T23:04:37.981"/>
    <p1510:client id="{8E2B2DCB-DFF7-1FF9-C727-F74D2A15FE67}" v="2" dt="2024-10-29T19:05:14.313"/>
    <p1510:client id="{988BC0FA-0FC6-180F-3A50-1F67EE3E6D38}" v="644" dt="2024-10-29T12:16:57.726"/>
    <p1510:client id="{99E20756-4F5A-C042-EC42-BF37C4ADD0B7}" v="20" dt="2024-10-30T22:37:46.158"/>
    <p1510:client id="{A5FE8386-763D-9EA8-BB14-CA326B3A3CA4}" v="11" dt="2024-10-29T00:41:20.296"/>
    <p1510:client id="{BF6C3802-06EC-6E33-3720-802B0BE4D88D}" v="340" dt="2024-10-30T22:03:59.579"/>
    <p1510:client id="{CEA28C4B-D0CA-1F04-3AAE-6A0100B1DC01}" v="979" dt="2024-10-29T05:36:38.108"/>
    <p1510:client id="{D82ACA05-815E-035A-7A65-618480AC4D49}" v="1559" dt="2024-10-29T18:38:37.265"/>
    <p1510:client id="{E0E1948B-4858-84B6-E892-82A696281179}" v="278" dt="2024-10-30T06:23:53.999"/>
    <p1510:client id="{FAA2CC7F-8E72-763D-B1B0-07682DB4C402}" v="521" dt="2024-10-30T22:41:53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102_17139A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F384EA-C388-403A-8C45-E4D0D656B3F9}" authorId="{0F3C2523-32C8-2FB4-7BE1-F6A6DFAB1476}" created="2024-10-29T11:54:00.959">
    <pc:sldMkLst xmlns:pc="http://schemas.microsoft.com/office/powerpoint/2013/main/command">
      <pc:docMk/>
      <pc:sldMk cId="387160670" sldId="258"/>
    </pc:sldMkLst>
    <p188:txBody>
      <a:bodyPr/>
      <a:lstStyle/>
      <a:p>
        <a:r>
          <a:rPr lang="en-US"/>
          <a:t>Valentin</a:t>
        </a:r>
      </a:p>
    </p188:txBody>
  </p188:cm>
</p188:cmLst>
</file>

<file path=ppt/comments/modernComment_103_3237A1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3361D3-166D-4B55-B0C7-BEEC9C4A204D}" authorId="{0F3C2523-32C8-2FB4-7BE1-F6A6DFAB1476}" created="2024-09-09T01:18:36.826">
    <pc:sldMkLst xmlns:pc="http://schemas.microsoft.com/office/powerpoint/2013/main/command">
      <pc:docMk/>
      <pc:sldMk cId="842506562" sldId="259"/>
    </pc:sldMkLst>
    <p188:txBody>
      <a:bodyPr/>
      <a:lstStyle/>
      <a:p>
        <a:r>
          <a:rPr lang="en-US"/>
          <a:t>Itzamna</a:t>
        </a:r>
      </a:p>
    </p188:txBody>
  </p188:cm>
</p188:cmLst>
</file>

<file path=ppt/comments/modernComment_105_DB6EA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BB9958-272F-4DB5-98DB-CA41046FD9D6}" authorId="{0F3C2523-32C8-2FB4-7BE1-F6A6DFAB1476}" created="2024-10-29T11:57:27.919">
    <pc:sldMkLst xmlns:pc="http://schemas.microsoft.com/office/powerpoint/2013/main/command">
      <pc:docMk/>
      <pc:sldMk cId="3681463986" sldId="261"/>
    </pc:sldMkLst>
    <p188:txBody>
      <a:bodyPr/>
      <a:lstStyle/>
      <a:p>
        <a:r>
          <a:rPr lang="en-US"/>
          <a:t>Matthew</a:t>
        </a:r>
      </a:p>
    </p188:txBody>
  </p188:cm>
</p188:cmLst>
</file>

<file path=ppt/comments/modernComment_107_E2FD71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9B6AC2-4DAA-4B1B-93AD-099485EE6594}" authorId="{0F3C2523-32C8-2FB4-7BE1-F6A6DFAB1476}" created="2024-10-29T11:59:33.580">
    <pc:sldMkLst xmlns:pc="http://schemas.microsoft.com/office/powerpoint/2013/main/command">
      <pc:docMk/>
      <pc:sldMk cId="3808260472" sldId="263"/>
    </pc:sldMkLst>
    <p188:txBody>
      <a:bodyPr/>
      <a:lstStyle/>
      <a:p>
        <a:r>
          <a:rPr lang="en-US"/>
          <a:t>Paul</a:t>
        </a:r>
      </a:p>
    </p188:txBody>
  </p188:cm>
</p188:cmLst>
</file>

<file path=ppt/comments/modernComment_10B_1ABC71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0E8FD8-CC53-468D-8F44-93CEDEED9371}" authorId="{0F3C2523-32C8-2FB4-7BE1-F6A6DFAB1476}" created="2024-10-29T11:58:23.953">
    <pc:sldMkLst xmlns:pc="http://schemas.microsoft.com/office/powerpoint/2013/main/command">
      <pc:docMk/>
      <pc:sldMk cId="448557507" sldId="267"/>
    </pc:sldMkLst>
    <p188:txBody>
      <a:bodyPr/>
      <a:lstStyle/>
      <a:p>
        <a:r>
          <a:rPr lang="en-US"/>
          <a:t>Max le</a:t>
        </a:r>
      </a:p>
    </p188:txBody>
  </p188:cm>
</p188:cmLst>
</file>

<file path=ppt/comments/modernComment_10C_944811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7F25DC-7BC5-4F71-ACFA-5F1D0CD2BD69}" authorId="{0F3C2523-32C8-2FB4-7BE1-F6A6DFAB1476}" created="2024-10-29T11:58:48.594">
    <pc:sldMkLst xmlns:pc="http://schemas.microsoft.com/office/powerpoint/2013/main/command">
      <pc:docMk/>
      <pc:sldMk cId="2487751150" sldId="268"/>
    </pc:sldMkLst>
    <p188:txBody>
      <a:bodyPr/>
      <a:lstStyle/>
      <a:p>
        <a:r>
          <a:rPr lang="en-US"/>
          <a:t>Max Le</a:t>
        </a:r>
      </a:p>
    </p188:txBody>
  </p188:cm>
</p188:cmLst>
</file>

<file path=ppt/comments/modernComment_10D_D1F4AA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C962B2-1EAE-4ECD-BCCD-714D35136CB8}" authorId="{0F3C2523-32C8-2FB4-7BE1-F6A6DFAB1476}" created="2024-10-29T12:01:00.411">
    <pc:sldMkLst xmlns:pc="http://schemas.microsoft.com/office/powerpoint/2013/main/command">
      <pc:docMk/>
      <pc:sldMk cId="3522472626" sldId="269"/>
    </pc:sldMkLst>
    <p188:txBody>
      <a:bodyPr/>
      <a:lstStyle/>
      <a:p>
        <a:r>
          <a:rPr lang="en-US"/>
          <a:t>Valentin</a:t>
        </a:r>
      </a:p>
    </p188:txBody>
  </p188:cm>
</p188:cmLst>
</file>

<file path=ppt/comments/modernComment_10F_515D3F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9DC065-8E87-4500-A440-8D7D227D8DB2}" authorId="{0F3C2523-32C8-2FB4-7BE1-F6A6DFAB1476}" created="2024-10-29T11:53:31.083">
    <pc:sldMkLst xmlns:pc="http://schemas.microsoft.com/office/powerpoint/2013/main/command">
      <pc:docMk/>
      <pc:sldMk cId="1365065615" sldId="271"/>
    </pc:sldMkLst>
    <p188:txBody>
      <a:bodyPr/>
      <a:lstStyle/>
      <a:p>
        <a:r>
          <a:rPr lang="en-US"/>
          <a:t>Asel</a:t>
        </a:r>
      </a:p>
    </p188:txBody>
  </p188:cm>
</p188:cmLst>
</file>

<file path=ppt/comments/modernComment_110_9622EB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9C7EAA-BCB3-4B71-B7B8-FC276A514D79}" authorId="{0F3C2523-32C8-2FB4-7BE1-F6A6DFAB1476}" created="2024-10-30T05:15:34.222">
    <pc:sldMkLst xmlns:pc="http://schemas.microsoft.com/office/powerpoint/2013/main/command">
      <pc:docMk/>
      <pc:sldMk cId="2518870975" sldId="272"/>
    </pc:sldMkLst>
    <p188:txBody>
      <a:bodyPr/>
      <a:lstStyle/>
      <a:p>
        <a:r>
          <a:rPr lang="en-US"/>
          <a:t>Valentin</a:t>
        </a:r>
      </a:p>
    </p188:txBody>
  </p188:cm>
</p188:cmLst>
</file>

<file path=ppt/comments/modernComment_113_F5BAFF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506E06-B16F-47C5-9137-082FDF96504A}" authorId="{0F3C2523-32C8-2FB4-7BE1-F6A6DFAB1476}" created="2024-10-29T11:53:19.317">
    <pc:sldMkLst xmlns:pc="http://schemas.microsoft.com/office/powerpoint/2013/main/command">
      <pc:docMk/>
      <pc:sldMk cId="4122672957" sldId="275"/>
    </pc:sldMkLst>
    <p188:txBody>
      <a:bodyPr/>
      <a:lstStyle/>
      <a:p>
        <a:r>
          <a:rPr lang="en-US"/>
          <a:t>Asel</a:t>
        </a:r>
      </a:p>
    </p188:txBody>
  </p188:cm>
</p188:cmLst>
</file>

<file path=ppt/comments/modernComment_114_E048E4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98A6B2-4F5A-4391-B365-8D710B7CB3AF}" authorId="{0F3C2523-32C8-2FB4-7BE1-F6A6DFAB1476}" created="2024-10-29T11:57:17.903">
    <pc:sldMkLst xmlns:pc="http://schemas.microsoft.com/office/powerpoint/2013/main/command">
      <pc:docMk/>
      <pc:sldMk cId="3762873378" sldId="276"/>
    </pc:sldMkLst>
    <p188:txBody>
      <a:bodyPr/>
      <a:lstStyle/>
      <a:p>
        <a:r>
          <a:rPr lang="en-US"/>
          <a:t>Paul</a:t>
        </a:r>
      </a:p>
    </p188:txBody>
  </p188:cm>
  <p188:cm id="{9FC9E304-4EA5-4044-B813-C777128D0EDB}" authorId="{2331CF8B-5B70-4619-ECD7-070E1473A637}" created="2024-10-30T02:54:10.782">
    <pc:sldMkLst xmlns:pc="http://schemas.microsoft.com/office/powerpoint/2013/main/command">
      <pc:docMk/>
      <pc:sldMk cId="3762873378" sldId="276"/>
    </pc:sldMkLst>
    <p188:txBody>
      <a:bodyPr/>
      <a:lstStyle/>
      <a:p>
        <a:r>
          <a:rPr lang="en-US"/>
          <a:t>Add, Eastman Chemical, lyondelbasell industries, Dow Inc.​ Chart
Add Extra slide regarding multiples, P/E EPS, Current Ratio, </a:t>
        </a:r>
      </a:p>
    </p188:txBody>
  </p188:cm>
  <p188:cm id="{9365507E-C489-4B0A-9F87-F21A182BBD80}" authorId="{2331CF8B-5B70-4619-ECD7-070E1473A637}" created="2024-10-30T03:52:45.1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62873378" sldId="276"/>
      <ac:spMk id="7" creationId="{E9D878BD-FEBF-A38B-8D05-031EA811895E}"/>
    </ac:deMkLst>
    <p188:txBody>
      <a:bodyPr/>
      <a:lstStyle/>
      <a:p>
        <a:r>
          <a:rPr lang="en-US"/>
          <a:t>Needs more work</a:t>
        </a:r>
      </a:p>
    </p188:txBody>
  </p188:cm>
</p188:cmLst>
</file>

<file path=ppt/comments/modernComment_117_2AFF8E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70C004-29C4-44E8-8963-383E0D3314CF}" authorId="{236220F9-7B0C-A6F5-F84B-A2EAA4EBC18F}" created="2024-09-18T17:20:44.644">
    <pc:sldMkLst xmlns:pc="http://schemas.microsoft.com/office/powerpoint/2013/main/command">
      <pc:docMk/>
      <pc:sldMk cId="3522472626" sldId="269"/>
    </pc:sldMkLst>
    <p188:txBody>
      <a:bodyPr/>
      <a:lstStyle/>
      <a:p>
        <a:r>
          <a:rPr lang="en-US"/>
          <a:t>Danielle your choice whether to put it on this one or create a new slide but put a prompt for questions from the audience such that it shows up well on the screen</a:t>
        </a:r>
      </a:p>
    </p188:txBody>
  </p188:cm>
</p188:cmLst>
</file>

<file path=ppt/comments/modernComment_118_C35BA5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531CEF-322E-4DF7-9FAE-FFDB6F7F9EF1}" authorId="{0F3C2523-32C8-2FB4-7BE1-F6A6DFAB1476}" created="2024-10-29T11:59:47.737">
    <pc:sldMkLst xmlns:pc="http://schemas.microsoft.com/office/powerpoint/2013/main/command">
      <pc:docMk/>
      <pc:sldMk cId="3277563167" sldId="280"/>
    </pc:sldMkLst>
    <p188:txBody>
      <a:bodyPr/>
      <a:lstStyle/>
      <a:p>
        <a:r>
          <a:rPr lang="en-US"/>
          <a:t>Valentin</a:t>
        </a:r>
      </a:p>
    </p188:txBody>
  </p188:cm>
</p188:cmLst>
</file>

<file path=ppt/comments/modernComment_119_3B118B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87067C-FF66-448F-9C35-DCCA22D36F7A}" authorId="{0F3C2523-32C8-2FB4-7BE1-F6A6DFAB1476}" created="2024-10-29T12:00:10.206">
    <pc:sldMkLst xmlns:pc="http://schemas.microsoft.com/office/powerpoint/2013/main/command">
      <pc:docMk/>
      <pc:sldMk cId="991005656" sldId="281"/>
    </pc:sldMkLst>
    <p188:txBody>
      <a:bodyPr/>
      <a:lstStyle/>
      <a:p>
        <a:r>
          <a:rPr lang="en-US"/>
          <a:t>Krrishil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2F8934-36A4-F19B-A534-283618F9AB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A4349-74D7-D40E-EEE9-788B15D996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E07BF-13E8-6042-9ED8-930D38DDC8DC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A05B-14AB-3F8A-A1B6-226E68CDF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986B-5D03-DDE6-2389-371EB42FEA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474C5-6ADE-0843-8DF6-63249E1D8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2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6060C-8773-48CB-A4C7-ECF9E6519348}" type="datetimeFigureOut"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35F8A-6E30-485F-92C0-14C3377188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6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Future growth prospects relates to a potential reliance on acquisitions for pure growth which is a bit worrisome given their low ROIC and ROCE figures.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Interest payment make up a large portion of their income (70%) which could have been reinvested also which is being offset by tax deferrals.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PMT investment Methodology: Hold as long as possible but in this case a lot of the bad things start to come to fruition in the longer time horizon.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CE has an above average DOL mean they're bottom lines are highly impacted by revenue fluctuations,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High degree of macro economic uncertainty as seen with the Chinese real estate collapse which directly impacts construction and future development, but at the same time their was an unprecedented $284B stimulus injections into the economy. (Consumer confidence is at an all time low)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Celanese's eps and industry growth projects seem to correlate but plateau a few years out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CEO is quoted saying they're trying to be like what amazon is for ecommerce.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Why produce subpar polymers (UHMW-PE) when you have the raw material to produce polyolefin Film and Microporous PP the industry standard.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7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Breakdown of Risk Levels: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1. Industry &amp; Global Economy:</a:t>
            </a:r>
          </a:p>
          <a:p>
            <a:r>
              <a:rPr lang="en-US">
                <a:ea typeface="Calibri"/>
                <a:cs typeface="Calibri"/>
              </a:rPr>
              <a:t>   - Risk Level: High</a:t>
            </a:r>
          </a:p>
          <a:p>
            <a:r>
              <a:rPr lang="en-US">
                <a:ea typeface="Calibri"/>
                <a:cs typeface="Calibri"/>
              </a:rPr>
              <a:t>   - Explanation: Caterpillar is highly affected by global economic conditions, which can cause demand for its equipment to vary with changes in commodity prices, infrastructure spending, and overall economic growth.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2. Regulatory &amp; Legal Development:</a:t>
            </a:r>
          </a:p>
          <a:p>
            <a:r>
              <a:rPr lang="en-US">
                <a:ea typeface="Calibri"/>
                <a:cs typeface="Calibri"/>
              </a:rPr>
              <a:t>   - Risk Level: Medium</a:t>
            </a:r>
          </a:p>
          <a:p>
            <a:r>
              <a:rPr lang="en-US">
                <a:ea typeface="Calibri"/>
                <a:cs typeface="Calibri"/>
              </a:rPr>
              <a:t>   - Explanation: Changes in regulations and laws can impact Caterpillar's operations and costs. While compliance can increase costs, the company has the means to adapt over time.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3. Operations:</a:t>
            </a:r>
          </a:p>
          <a:p>
            <a:r>
              <a:rPr lang="en-US">
                <a:ea typeface="Calibri"/>
                <a:cs typeface="Calibri"/>
              </a:rPr>
              <a:t>   - Risk Level: Medium</a:t>
            </a:r>
          </a:p>
          <a:p>
            <a:r>
              <a:rPr lang="en-US">
                <a:ea typeface="Calibri"/>
                <a:cs typeface="Calibri"/>
              </a:rPr>
              <a:t>   - Explanation: Operational risks like supply chain disruptions, cybersecurity threats, and climate change impacts are significant but manageable with proper risk management. Caterpillar is taking steps to assess and mitigate these risks.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9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22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9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6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brand; beats out literally Komatsu in their own market </a:t>
            </a:r>
          </a:p>
          <a:p>
            <a:endParaRPr lang="en-US"/>
          </a:p>
          <a:p>
            <a:r>
              <a:rPr lang="en-US"/>
              <a:t>Revenues returned to </a:t>
            </a:r>
            <a:r>
              <a:rPr lang="en-US" err="1"/>
              <a:t>precovid</a:t>
            </a:r>
            <a:r>
              <a:rPr lang="en-US"/>
              <a:t> levels; except the company is more financially lean.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2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brand; beats out literally Komatsu in their own market </a:t>
            </a:r>
          </a:p>
          <a:p>
            <a:endParaRPr lang="en-US"/>
          </a:p>
          <a:p>
            <a:r>
              <a:rPr lang="en-US"/>
              <a:t>Revenues returned to </a:t>
            </a:r>
            <a:r>
              <a:rPr lang="en-US" err="1"/>
              <a:t>precovid</a:t>
            </a:r>
            <a:r>
              <a:rPr lang="en-US"/>
              <a:t> levels; except the company is more financially lean.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2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Strong brand; beats out literally Komatsu in their own market </a:t>
            </a:r>
          </a:p>
          <a:p>
            <a:endParaRPr lang="en-US"/>
          </a:p>
          <a:p>
            <a:r>
              <a:rPr lang="en-US"/>
              <a:t>Revenues returned to </a:t>
            </a:r>
            <a:r>
              <a:rPr lang="en-US" err="1"/>
              <a:t>precovid</a:t>
            </a:r>
            <a:r>
              <a:rPr lang="en-US"/>
              <a:t> levels; except the company is more financially lean.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52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2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Eliezer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96B85-DA8A-D679-3885-7BCE3C6F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28A17-CE42-1081-DECC-1347754DC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76C05-39CC-6618-AAA1-A983EA46F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Eliezer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2217-F6F2-BA16-15BD-F2C3EEF91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EE589-93B5-EAA0-3E8B-395BD3F9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837ED-3BF2-80DE-E660-1BF034AF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8B3C7-C732-54FD-AF2F-210B184AB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Eliezer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C7DC9-D666-456F-5B5D-0FE358443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1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2596-24C2-19E7-664F-B7767241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7FC24-D7FD-945A-C8C0-F4053E4FA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08E53-FD08-4AF6-8768-4A3EA2BF3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Eliezer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E26D1-7BB1-BC08-B2B1-10637CF5F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2017 up 75%</a:t>
            </a:r>
          </a:p>
          <a:p>
            <a:r>
              <a:rPr lang="en-US">
                <a:ea typeface="Calibri"/>
                <a:cs typeface="Calibri"/>
              </a:rPr>
              <a:t>2019 – Current: Around 20% increase yearly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2017 up 75%</a:t>
            </a:r>
          </a:p>
          <a:p>
            <a:r>
              <a:rPr lang="en-US">
                <a:ea typeface="Calibri"/>
                <a:cs typeface="Calibri"/>
              </a:rPr>
              <a:t>2019 – Current: Around 20% increase yearly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99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2017 up 75%</a:t>
            </a:r>
          </a:p>
          <a:p>
            <a:r>
              <a:rPr lang="en-US">
                <a:ea typeface="Calibri"/>
                <a:cs typeface="Calibri"/>
              </a:rPr>
              <a:t>2019 – Current: Around 20% increase yearly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1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Jared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35F8A-6E30-485F-92C0-14C3377188AA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1ABC71C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944811EE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9622EBBF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E2FD717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C35BA51F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3B118BD8.xm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D1F4AAB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2AFF8EAE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doi.org/10.1016/j.matchemphys.2020.123473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18/10/relationships/comments" Target="../comments/modernComment_102_17139A5E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8/10/relationships/comments" Target="../comments/modernComment_103_3237A14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8/10/relationships/comments" Target="../comments/modernComment_113_F5BAFF3D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8/10/relationships/comments" Target="../comments/modernComment_10F_515D3F8F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8/10/relationships/comments" Target="../comments/modernComment_114_E048E42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05_DB6EAEB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10" Type="http://schemas.openxmlformats.org/officeDocument/2006/relationships/image" Target="../media/image14.jpe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of a bird&#10;&#10;Description automatically generated">
            <a:extLst>
              <a:ext uri="{FF2B5EF4-FFF2-40B4-BE49-F238E27FC236}">
                <a16:creationId xmlns:a16="http://schemas.microsoft.com/office/drawing/2014/main" id="{84D6D0F4-B0D1-A5CC-396D-96C787229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21" y="-343779"/>
            <a:ext cx="7545558" cy="7545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34003-44AB-4444-BBAF-278C40262F60}"/>
              </a:ext>
            </a:extLst>
          </p:cNvPr>
          <p:cNvSpPr txBox="1"/>
          <p:nvPr/>
        </p:nvSpPr>
        <p:spPr>
          <a:xfrm>
            <a:off x="3116" y="4037262"/>
            <a:ext cx="327294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Plantagenet Cherokee"/>
                <a:cs typeface="Plantagenet Cherokee" panose="02020000000000000000" pitchFamily="18" charset="-79"/>
              </a:rPr>
              <a:t>Presented by: </a:t>
            </a:r>
          </a:p>
          <a:p>
            <a:r>
              <a:rPr lang="en-US" b="1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Valentin Arroyo</a:t>
            </a:r>
            <a:endParaRPr lang="en-US">
              <a:solidFill>
                <a:schemeClr val="bg1"/>
              </a:solidFill>
              <a:latin typeface="Plantagenet Cherokee"/>
              <a:ea typeface="+mn-lt"/>
              <a:cs typeface="Plantagenet Cherokee" panose="02020000000000000000" pitchFamily="18" charset="-79"/>
            </a:endParaRPr>
          </a:p>
          <a:p>
            <a:r>
              <a:rPr lang="en-US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Asel Kahveci</a:t>
            </a:r>
          </a:p>
          <a:p>
            <a:r>
              <a:rPr lang="en-US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Max Le</a:t>
            </a:r>
          </a:p>
          <a:p>
            <a:r>
              <a:rPr lang="en-US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Matthew Li</a:t>
            </a:r>
          </a:p>
          <a:p>
            <a:r>
              <a:rPr lang="en-US" err="1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Itzamna</a:t>
            </a:r>
            <a:r>
              <a:rPr lang="en-US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 Mendoza</a:t>
            </a:r>
          </a:p>
          <a:p>
            <a:r>
              <a:rPr lang="en-US" err="1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Krrishil</a:t>
            </a:r>
            <a:r>
              <a:rPr lang="en-US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 Raval</a:t>
            </a:r>
          </a:p>
          <a:p>
            <a:r>
              <a:rPr lang="en-US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Paul Zieba</a:t>
            </a:r>
          </a:p>
          <a:p>
            <a:endParaRPr lang="en-US">
              <a:solidFill>
                <a:schemeClr val="bg1"/>
              </a:solidFill>
              <a:latin typeface="Plantagenet Cherokee"/>
              <a:ea typeface="+mn-lt"/>
              <a:cs typeface="Plantagenet Cherokee" panose="02020000000000000000" pitchFamily="18" charset="-79"/>
            </a:endParaRPr>
          </a:p>
          <a:p>
            <a:endParaRPr lang="en-US">
              <a:solidFill>
                <a:schemeClr val="bg1"/>
              </a:solidFill>
              <a:latin typeface="Plantagenet Cherokee"/>
              <a:ea typeface="+mn-lt"/>
              <a:cs typeface="Plantagenet Cherokee" panose="02020000000000000000" pitchFamily="18" charset="-79"/>
            </a:endParaRPr>
          </a:p>
          <a:p>
            <a:endParaRPr lang="en-US" b="1">
              <a:solidFill>
                <a:schemeClr val="bg1"/>
              </a:solidFill>
              <a:latin typeface="Plantagenet Cherokee"/>
              <a:ea typeface="+mn-lt"/>
              <a:cs typeface="Plantagenet Cherokee" panose="02020000000000000000" pitchFamily="18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58B22-97D4-96D3-11F8-313F027D4F5C}"/>
              </a:ext>
            </a:extLst>
          </p:cNvPr>
          <p:cNvSpPr txBox="1"/>
          <p:nvPr/>
        </p:nvSpPr>
        <p:spPr>
          <a:xfrm>
            <a:off x="2323790" y="4364698"/>
            <a:ext cx="790950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Rating: </a:t>
            </a:r>
            <a:r>
              <a:rPr lang="en-US" sz="4000">
                <a:solidFill>
                  <a:srgbClr val="FF0000"/>
                </a:solidFill>
                <a:latin typeface="Plantagenet Cherokee"/>
                <a:ea typeface="+mn-lt"/>
                <a:cs typeface="Plantagenet Cherokee" panose="02020000000000000000" pitchFamily="18" charset="-79"/>
              </a:rPr>
              <a:t>Sell/Hold</a:t>
            </a:r>
            <a:endParaRPr lang="en-US">
              <a:solidFill>
                <a:srgbClr val="FF0000"/>
              </a:solidFill>
              <a:latin typeface="Plantagenet Cherokee"/>
            </a:endParaRPr>
          </a:p>
          <a:p>
            <a:pPr algn="ctr"/>
            <a:r>
              <a:rPr lang="en-US" sz="4000">
                <a:solidFill>
                  <a:schemeClr val="bg1"/>
                </a:solidFill>
                <a:latin typeface="Plantagenet Cherokee"/>
                <a:ea typeface="+mn-lt"/>
              </a:rPr>
              <a:t>Celanese Corporation (CE)</a:t>
            </a:r>
            <a:endParaRPr lang="en-US">
              <a:solidFill>
                <a:schemeClr val="bg1"/>
              </a:solidFill>
              <a:latin typeface="Plantagenet Cherokee"/>
            </a:endParaRP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F2BAC9B-0F06-E11F-6F9C-656005B1B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06" y="5542284"/>
            <a:ext cx="4770587" cy="19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2" y="5486255"/>
            <a:ext cx="4770587" cy="190823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24B55-B230-4409-5E36-43443987D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2" name="Picture 11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824C69EC-2322-2B91-48F8-C0CBB958D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83" y="144753"/>
            <a:ext cx="4233087" cy="2896358"/>
          </a:xfrm>
          <a:prstGeom prst="rect">
            <a:avLst/>
          </a:prstGeom>
        </p:spPr>
      </p:pic>
      <p:pic>
        <p:nvPicPr>
          <p:cNvPr id="14" name="Picture 13" descr="A graph with blue dots and red dots&#10;&#10;Description automatically generated">
            <a:extLst>
              <a:ext uri="{FF2B5EF4-FFF2-40B4-BE49-F238E27FC236}">
                <a16:creationId xmlns:a16="http://schemas.microsoft.com/office/drawing/2014/main" id="{6FF54BE2-CD9F-F38F-E89C-FF441A729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399" y="1339815"/>
            <a:ext cx="7148909" cy="4606925"/>
          </a:xfrm>
          <a:prstGeom prst="rect">
            <a:avLst/>
          </a:prstGeom>
        </p:spPr>
      </p:pic>
      <p:pic>
        <p:nvPicPr>
          <p:cNvPr id="15" name="Picture 1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853D55EA-E3E5-A8F4-AECF-0807E7CE0F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704" y="3145185"/>
            <a:ext cx="2155943" cy="32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9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8480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effectLst/>
                <a:latin typeface="+mj-lt"/>
              </a:rPr>
              <a:t>S.W.O.T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6557A-0119-4276-1A9A-BEDA140FB058}"/>
              </a:ext>
            </a:extLst>
          </p:cNvPr>
          <p:cNvSpPr/>
          <p:nvPr/>
        </p:nvSpPr>
        <p:spPr>
          <a:xfrm>
            <a:off x="1457615" y="1493410"/>
            <a:ext cx="3688772" cy="1870364"/>
          </a:xfrm>
          <a:prstGeom prst="roundRect">
            <a:avLst/>
          </a:prstGeom>
          <a:solidFill>
            <a:schemeClr val="accent1">
              <a:alpha val="65278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u="sng" dirty="0"/>
              <a:t>Strengths</a:t>
            </a:r>
          </a:p>
          <a:p>
            <a:pPr algn="ctr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 Diverse portfolio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dirty="0"/>
              <a:t>  Global Presence</a:t>
            </a:r>
          </a:p>
          <a:p>
            <a:pPr marL="285750" indent="-285750" algn="ctr">
              <a:buFont typeface="Arial"/>
              <a:buChar char="•"/>
            </a:pPr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200D0-17FB-635F-11D7-BBC254720E4D}"/>
              </a:ext>
            </a:extLst>
          </p:cNvPr>
          <p:cNvSpPr/>
          <p:nvPr/>
        </p:nvSpPr>
        <p:spPr>
          <a:xfrm>
            <a:off x="1457615" y="3606694"/>
            <a:ext cx="3688772" cy="1870364"/>
          </a:xfrm>
          <a:prstGeom prst="roundRect">
            <a:avLst/>
          </a:prstGeom>
          <a:solidFill>
            <a:schemeClr val="accent1">
              <a:alpha val="65278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u="sng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r>
              <a:rPr lang="en-US" u="sng" dirty="0"/>
              <a:t>Opportunities</a:t>
            </a:r>
            <a:endParaRPr lang="en-US" dirty="0"/>
          </a:p>
          <a:p>
            <a:pPr marL="285750" indent="-285750" algn="ctr">
              <a:buFont typeface="Arial,Sans-Serif"/>
              <a:buChar char="•"/>
            </a:pPr>
            <a:r>
              <a:rPr lang="en-US" dirty="0">
                <a:solidFill>
                  <a:srgbClr val="FFFFFF"/>
                </a:solidFill>
              </a:rPr>
              <a:t>Market expansion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 dirty="0"/>
              <a:t>Sustainability trends</a:t>
            </a:r>
          </a:p>
          <a:p>
            <a:pPr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D5798C9-0A9A-A04F-8EB1-B97556179BBA}"/>
              </a:ext>
            </a:extLst>
          </p:cNvPr>
          <p:cNvSpPr/>
          <p:nvPr/>
        </p:nvSpPr>
        <p:spPr>
          <a:xfrm>
            <a:off x="7045614" y="1456883"/>
            <a:ext cx="3688772" cy="1870364"/>
          </a:xfrm>
          <a:prstGeom prst="roundRect">
            <a:avLst/>
          </a:prstGeom>
          <a:solidFill>
            <a:schemeClr val="accent1">
              <a:alpha val="65278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r>
              <a:rPr lang="en-US" u="sng" dirty="0"/>
              <a:t>Weaknesses</a:t>
            </a:r>
            <a:endParaRPr lang="en-US" dirty="0"/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High interest expenses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Regulation changes</a:t>
            </a:r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6D4020-D6AF-D590-C279-1F5C38E5063D}"/>
              </a:ext>
            </a:extLst>
          </p:cNvPr>
          <p:cNvSpPr/>
          <p:nvPr/>
        </p:nvSpPr>
        <p:spPr>
          <a:xfrm>
            <a:off x="7045614" y="3570167"/>
            <a:ext cx="3688772" cy="1870364"/>
          </a:xfrm>
          <a:prstGeom prst="roundRect">
            <a:avLst/>
          </a:prstGeom>
          <a:solidFill>
            <a:schemeClr val="accent1">
              <a:alpha val="65278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u="sng"/>
          </a:p>
          <a:p>
            <a:pPr algn="ctr"/>
            <a:r>
              <a:rPr lang="en-US" u="sng" dirty="0"/>
              <a:t>Threats</a:t>
            </a:r>
            <a:endParaRPr lang="en-US" dirty="0"/>
          </a:p>
          <a:p>
            <a:pPr algn="ctr">
              <a:buFont typeface="Arial"/>
              <a:buChar char="•"/>
            </a:pPr>
            <a:r>
              <a:rPr lang="en-US" dirty="0"/>
              <a:t>  Rate Changes</a:t>
            </a:r>
          </a:p>
          <a:p>
            <a:pPr algn="ctr">
              <a:buFont typeface="Arial"/>
              <a:buChar char="•"/>
            </a:pPr>
            <a:r>
              <a:rPr lang="en-US" dirty="0"/>
              <a:t>  Intense competition</a:t>
            </a:r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marL="285750" indent="-285750" algn="ctr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5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8480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effectLst/>
                <a:latin typeface="+mj-lt"/>
              </a:rPr>
              <a:t>Risk Factors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2FE6BC-C956-6B56-7429-6D3136704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50787"/>
              </p:ext>
            </p:extLst>
          </p:nvPr>
        </p:nvGraphicFramePr>
        <p:xfrm>
          <a:off x="1260186" y="2263148"/>
          <a:ext cx="9671628" cy="261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5814">
                  <a:extLst>
                    <a:ext uri="{9D8B030D-6E8A-4147-A177-3AD203B41FA5}">
                      <a16:colId xmlns:a16="http://schemas.microsoft.com/office/drawing/2014/main" val="1748761324"/>
                    </a:ext>
                  </a:extLst>
                </a:gridCol>
                <a:gridCol w="4835814">
                  <a:extLst>
                    <a:ext uri="{9D8B030D-6E8A-4147-A177-3AD203B41FA5}">
                      <a16:colId xmlns:a16="http://schemas.microsoft.com/office/drawing/2014/main" val="2537328551"/>
                    </a:ext>
                  </a:extLst>
                </a:gridCol>
              </a:tblGrid>
              <a:tr h="65314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B7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460986"/>
                  </a:ext>
                </a:extLst>
              </a:tr>
              <a:tr h="65314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2A4D3A"/>
                          </a:solidFill>
                        </a:rPr>
                        <a:t>Risks relating to operation in international markets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rgbClr val="2A4D3A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27032"/>
                  </a:ext>
                </a:extLst>
              </a:tr>
              <a:tr h="65314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2A4D3A"/>
                          </a:solidFill>
                        </a:rPr>
                        <a:t>Risks related to economic factors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rgbClr val="2A4D3A"/>
                          </a:solidFill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588730"/>
                  </a:ext>
                </a:extLst>
              </a:tr>
              <a:tr h="6531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A4D3A"/>
                          </a:solidFill>
                          <a:latin typeface="Georgia"/>
                        </a:rPr>
                        <a:t>Risks related to suppliers and vendors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rgbClr val="2A4D3A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73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5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86812-B902-F457-01A3-7B1C98E395C2}"/>
              </a:ext>
            </a:extLst>
          </p:cNvPr>
          <p:cNvSpPr txBox="1"/>
          <p:nvPr/>
        </p:nvSpPr>
        <p:spPr>
          <a:xfrm>
            <a:off x="216387" y="358438"/>
            <a:ext cx="1075501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400" err="1">
                <a:solidFill>
                  <a:schemeClr val="bg1"/>
                </a:solidFill>
                <a:latin typeface="Plantagenet Cherokee"/>
              </a:rPr>
              <a:t>Comparables</a:t>
            </a:r>
            <a:r>
              <a:rPr lang="en-US" sz="5400" dirty="0">
                <a:solidFill>
                  <a:schemeClr val="bg1"/>
                </a:solidFill>
                <a:latin typeface="Plantagenet Cherokee"/>
              </a:rPr>
              <a:t> Table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data sheet&#10;&#10;Description automatically generated">
            <a:extLst>
              <a:ext uri="{FF2B5EF4-FFF2-40B4-BE49-F238E27FC236}">
                <a16:creationId xmlns:a16="http://schemas.microsoft.com/office/drawing/2014/main" id="{D6FCC134-791F-FA94-CC38-1573144A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566863"/>
            <a:ext cx="9753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09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1034744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>
                <a:latin typeface="+mj-lt"/>
              </a:rPr>
              <a:t>Income Statement</a:t>
            </a:r>
            <a:endParaRPr lang="en-US"/>
          </a:p>
          <a:p>
            <a:endParaRPr lang="en-US" sz="5400"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702D0-9957-8F96-E441-3541DA9389EA}"/>
              </a:ext>
            </a:extLst>
          </p:cNvPr>
          <p:cNvSpPr txBox="1"/>
          <p:nvPr/>
        </p:nvSpPr>
        <p:spPr>
          <a:xfrm>
            <a:off x="7605" y="1308269"/>
            <a:ext cx="4775522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/>
              <a:t>Income Statement: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Net Sales increase YoY from 2021 to 2023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Gross Profit Margin, 2021 (31.4%), 2022 (24.6%), 2023 (23.8%)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Gross Profit increase YoY, 2022 was set back by a decrease in volume and increases in pricing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From 2021 to 2023 there has been greatly increased capital spent on R&amp;D.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Net Income Increased YoY from 2021 to 2023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4" descr="A blue and white chart with numbers and text&#10;&#10;Description automatically generated">
            <a:extLst>
              <a:ext uri="{FF2B5EF4-FFF2-40B4-BE49-F238E27FC236}">
                <a16:creationId xmlns:a16="http://schemas.microsoft.com/office/drawing/2014/main" id="{4DD7ECA6-841F-3CEC-118B-B7C3D9827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790" y="1572895"/>
            <a:ext cx="7048500" cy="37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1034744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latin typeface="+mj-lt"/>
              </a:rPr>
              <a:t>Cash Flow Analysis</a:t>
            </a:r>
            <a:endParaRPr lang="en-US" sz="4400">
              <a:solidFill>
                <a:srgbClr val="000000"/>
              </a:solidFill>
              <a:latin typeface="+mj-lt"/>
            </a:endParaRPr>
          </a:p>
          <a:p>
            <a:endParaRPr lang="en-US" sz="5400"/>
          </a:p>
          <a:p>
            <a:endParaRPr lang="en-US" sz="5400"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702D0-9957-8F96-E441-3541DA9389EA}"/>
              </a:ext>
            </a:extLst>
          </p:cNvPr>
          <p:cNvSpPr txBox="1"/>
          <p:nvPr/>
        </p:nvSpPr>
        <p:spPr>
          <a:xfrm>
            <a:off x="409174" y="1294628"/>
            <a:ext cx="5779713" cy="106254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/>
              <a:t>Q2 2024 vs. Q2 2023 </a:t>
            </a:r>
          </a:p>
          <a:p>
            <a:endParaRPr lang="en-US" b="1"/>
          </a:p>
          <a:p>
            <a:pPr marL="285750" indent="-285750">
              <a:buFont typeface="Arial,Sans-Serif"/>
              <a:buChar char="•"/>
            </a:pPr>
            <a:r>
              <a:rPr lang="en-US"/>
              <a:t>Net income in 2024 was down 12% YoY as a result of weakening domestic demand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NWC was negative in 2024 because of a $143M surplus in unsold inventory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$67M decrease in Captial Expenditures with  higher amounts being spent on D&amp;A in comparison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Greater repayments of debt in comparison to proceeds showcasing potential deleveraging 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Content Placeholder 6" descr="A screenshot of a financial statement&#10;&#10;Description automatically generated">
            <a:extLst>
              <a:ext uri="{FF2B5EF4-FFF2-40B4-BE49-F238E27FC236}">
                <a16:creationId xmlns:a16="http://schemas.microsoft.com/office/drawing/2014/main" id="{7EE06885-46C6-D69F-9646-47C08CAA5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01793" y="1428659"/>
            <a:ext cx="4671353" cy="4513898"/>
          </a:xfrm>
        </p:spPr>
      </p:pic>
    </p:spTree>
    <p:extLst>
      <p:ext uri="{BB962C8B-B14F-4D97-AF65-F5344CB8AC3E}">
        <p14:creationId xmlns:p14="http://schemas.microsoft.com/office/powerpoint/2010/main" val="327756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6683075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FEFFFF"/>
                </a:solidFill>
                <a:latin typeface="+mj-lt"/>
              </a:rPr>
              <a:t>Balance Sheet</a:t>
            </a:r>
          </a:p>
          <a:p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+mj-lt"/>
              </a:rPr>
              <a:t>Total Assets are up by 1.23% driven by an increase of 19.69% in Cash and Cash Equivalents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+mj-lt"/>
              </a:rPr>
              <a:t>Total Liabilities has decreased by 5.56%, however there has been a 171.1% increase since 2021.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+mj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+mj-lt"/>
              </a:rPr>
              <a:t>Current Ratio: 1.27 x indicates that the company has enough to cover short term liabilities.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+mj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+mj-lt"/>
              </a:rPr>
              <a:t>Return on Assets: 7.34% shows strong performance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+mj-lt"/>
              </a:rPr>
              <a:t>Debt-to-equity Ratio: 2.39 x indicating high usage of debt.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</p:txBody>
      </p:sp>
      <p:pic>
        <p:nvPicPr>
          <p:cNvPr id="3" name="Picture 2" descr="A blue and white table with numbers and text&#10;&#10;Description automatically generated">
            <a:extLst>
              <a:ext uri="{FF2B5EF4-FFF2-40B4-BE49-F238E27FC236}">
                <a16:creationId xmlns:a16="http://schemas.microsoft.com/office/drawing/2014/main" id="{515A2D43-82CA-B508-9795-D9C9098F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706" y="1392646"/>
            <a:ext cx="4723400" cy="45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0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8480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effectLst/>
                <a:latin typeface="+mj-lt"/>
              </a:rPr>
              <a:t>Conclusion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41783-6D0D-160C-C344-24D8EC97BA55}"/>
              </a:ext>
            </a:extLst>
          </p:cNvPr>
          <p:cNvSpPr txBox="1"/>
          <p:nvPr/>
        </p:nvSpPr>
        <p:spPr>
          <a:xfrm>
            <a:off x="611870" y="1342335"/>
            <a:ext cx="10444015" cy="7325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/>
              <a:t>Pro's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Company experienced tremendous benefit through the Dupont M&amp;M engineered materials acquisition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Currently operating with steady YoY Free-cash-flow and Net Income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High ESG performance within the Specialty Chemicals industry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/>
              <a:t>Con's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Diminishing tax deferral cushion and abnormally high interest payments in relation to debt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Consistently underperforms the S&amp;P 500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Macro &amp; Geopolitical uncertainty 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endParaRPr lang="en-US"/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endParaRPr lang="en-US"/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 sz="2800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247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FDFCD-5870-33E5-A7C7-5FD4B0539EFF}"/>
              </a:ext>
            </a:extLst>
          </p:cNvPr>
          <p:cNvSpPr txBox="1"/>
          <p:nvPr/>
        </p:nvSpPr>
        <p:spPr>
          <a:xfrm>
            <a:off x="3915455" y="2925222"/>
            <a:ext cx="436165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9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FDFCD-5870-33E5-A7C7-5FD4B0539EFF}"/>
              </a:ext>
            </a:extLst>
          </p:cNvPr>
          <p:cNvSpPr txBox="1"/>
          <p:nvPr/>
        </p:nvSpPr>
        <p:spPr>
          <a:xfrm>
            <a:off x="3915455" y="2925222"/>
            <a:ext cx="436165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45238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629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effectLst/>
                <a:latin typeface="+mj-lt"/>
              </a:rPr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8DD24-C07C-6901-12F1-AD2BFCFBCF7E}"/>
              </a:ext>
            </a:extLst>
          </p:cNvPr>
          <p:cNvSpPr txBox="1"/>
          <p:nvPr/>
        </p:nvSpPr>
        <p:spPr>
          <a:xfrm>
            <a:off x="409452" y="1391964"/>
            <a:ext cx="6286500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 Investment Thesis</a:t>
            </a:r>
          </a:p>
          <a:p>
            <a:pPr>
              <a:buFont typeface="+mj-lt"/>
              <a:buAutoNum type="arabicPeriod"/>
            </a:pPr>
            <a:r>
              <a:rPr lang="en-US" sz="2400">
                <a:effectLst/>
                <a:latin typeface="+mj-lt"/>
              </a:rPr>
              <a:t> Company Overview</a:t>
            </a: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Operations breakdown</a:t>
            </a:r>
            <a:endParaRPr lang="en-US" sz="240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Geographic Overview</a:t>
            </a:r>
            <a:endParaRPr lang="en-US" sz="2400">
              <a:effectLst/>
              <a:latin typeface="+mj-lt"/>
            </a:endParaRPr>
          </a:p>
          <a:p>
            <a:pPr>
              <a:buAutoNum type="arabicPeriod"/>
            </a:pPr>
            <a:r>
              <a:rPr lang="en-US" sz="2400">
                <a:latin typeface="+mj-lt"/>
              </a:rPr>
              <a:t>Industry Standing</a:t>
            </a: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Historical Analysis</a:t>
            </a:r>
            <a:endParaRPr lang="en-US" sz="240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S.W.O.T Analysis</a:t>
            </a:r>
            <a:endParaRPr lang="en-US" sz="240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Risk Factors</a:t>
            </a:r>
            <a:endParaRPr lang="en-US" sz="240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Company Vs Competitors</a:t>
            </a:r>
            <a:endParaRPr lang="en-US" sz="240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2400">
                <a:latin typeface="+mj-lt"/>
              </a:rPr>
              <a:t>Financial Slides</a:t>
            </a:r>
            <a:endParaRPr lang="en-US" sz="240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2400">
                <a:effectLst/>
                <a:latin typeface="+mj-lt"/>
              </a:rPr>
              <a:t> Conclusion</a:t>
            </a:r>
          </a:p>
        </p:txBody>
      </p:sp>
      <p:pic>
        <p:nvPicPr>
          <p:cNvPr id="8" name="Picture 7" descr="Who we are">
            <a:extLst>
              <a:ext uri="{FF2B5EF4-FFF2-40B4-BE49-F238E27FC236}">
                <a16:creationId xmlns:a16="http://schemas.microsoft.com/office/drawing/2014/main" id="{6F9DBC3C-1FF1-B605-921B-541BF7A2C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05" y="2266012"/>
            <a:ext cx="7054514" cy="28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10347448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latin typeface="+mj-lt"/>
              </a:rPr>
              <a:t>ESG Review</a:t>
            </a:r>
            <a:endParaRPr lang="en-US"/>
          </a:p>
          <a:p>
            <a:endParaRPr lang="en-US" sz="5400"/>
          </a:p>
          <a:p>
            <a:endParaRPr lang="en-US" sz="5400"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702D0-9957-8F96-E441-3541DA9389EA}"/>
              </a:ext>
            </a:extLst>
          </p:cNvPr>
          <p:cNvSpPr txBox="1"/>
          <p:nvPr/>
        </p:nvSpPr>
        <p:spPr>
          <a:xfrm>
            <a:off x="409174" y="1568948"/>
            <a:ext cx="5779713" cy="7571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/>
              <a:t>How is Celanese doing within the ESG space?</a:t>
            </a:r>
          </a:p>
          <a:p>
            <a:endParaRPr lang="en-US" b="1"/>
          </a:p>
          <a:p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1" name="Picture 10" descr="A green and white advertisement&#10;&#10;Description automatically generated">
            <a:extLst>
              <a:ext uri="{FF2B5EF4-FFF2-40B4-BE49-F238E27FC236}">
                <a16:creationId xmlns:a16="http://schemas.microsoft.com/office/drawing/2014/main" id="{87B731D2-7F76-2ADC-7128-371E10E3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616" y="1354881"/>
            <a:ext cx="3542133" cy="4615598"/>
          </a:xfrm>
          <a:prstGeom prst="rect">
            <a:avLst/>
          </a:prstGeom>
        </p:spPr>
      </p:pic>
      <p:pic>
        <p:nvPicPr>
          <p:cNvPr id="4" name="Picture 3" descr="A graph and chart on a screen&#10;&#10;Description automatically generated">
            <a:extLst>
              <a:ext uri="{FF2B5EF4-FFF2-40B4-BE49-F238E27FC236}">
                <a16:creationId xmlns:a16="http://schemas.microsoft.com/office/drawing/2014/main" id="{01AA3DBC-7EDA-D139-7E96-CCEA95525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613" y="2259899"/>
            <a:ext cx="7488904" cy="32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10926182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/>
              <a:t>Ultra-high-molecular-weight polyethylene</a:t>
            </a:r>
          </a:p>
          <a:p>
            <a:endParaRPr lang="en-US" sz="5400"/>
          </a:p>
          <a:p>
            <a:endParaRPr lang="en-US" sz="5400">
              <a:effectLst/>
              <a:latin typeface="+mj-lt"/>
            </a:endParaRPr>
          </a:p>
        </p:txBody>
      </p:sp>
      <p:pic>
        <p:nvPicPr>
          <p:cNvPr id="4" name="Picture 3" descr="A diagram of a battery&#10;&#10;Description automatically generated">
            <a:extLst>
              <a:ext uri="{FF2B5EF4-FFF2-40B4-BE49-F238E27FC236}">
                <a16:creationId xmlns:a16="http://schemas.microsoft.com/office/drawing/2014/main" id="{61580849-0951-9F15-83C2-473D72891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697" y="1581243"/>
            <a:ext cx="3730544" cy="3969634"/>
          </a:xfrm>
          <a:prstGeom prst="rect">
            <a:avLst/>
          </a:prstGeom>
        </p:spPr>
      </p:pic>
      <p:pic>
        <p:nvPicPr>
          <p:cNvPr id="5" name="Picture 4" descr="A black car parked on a road&#10;&#10;Description automatically generated">
            <a:extLst>
              <a:ext uri="{FF2B5EF4-FFF2-40B4-BE49-F238E27FC236}">
                <a16:creationId xmlns:a16="http://schemas.microsoft.com/office/drawing/2014/main" id="{93F4A900-C7A3-DC81-055B-370BBD4B7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456" y="1453109"/>
            <a:ext cx="3583130" cy="2430874"/>
          </a:xfrm>
          <a:prstGeom prst="rect">
            <a:avLst/>
          </a:prstGeom>
        </p:spPr>
      </p:pic>
      <p:pic>
        <p:nvPicPr>
          <p:cNvPr id="3" name="Picture 2" descr="Image 1">
            <a:extLst>
              <a:ext uri="{FF2B5EF4-FFF2-40B4-BE49-F238E27FC236}">
                <a16:creationId xmlns:a16="http://schemas.microsoft.com/office/drawing/2014/main" id="{64535076-4E0B-7778-AFB7-0BFBC17CF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1108" y="4112733"/>
            <a:ext cx="4762500" cy="1781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93A68-3977-BE49-E598-E02C35B71E2A}"/>
              </a:ext>
            </a:extLst>
          </p:cNvPr>
          <p:cNvSpPr txBox="1"/>
          <p:nvPr/>
        </p:nvSpPr>
        <p:spPr>
          <a:xfrm>
            <a:off x="6277592" y="6018691"/>
            <a:ext cx="5837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9"/>
              </a:rPr>
              <a:t>https://doi.org/10.1016/j.matchemphys.2020.123473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319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629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effectLst/>
                <a:latin typeface="+mj-lt"/>
              </a:rPr>
              <a:t>Investment Thesis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A8AF2-7C9C-4882-B711-34CF5C64C6D6}"/>
              </a:ext>
            </a:extLst>
          </p:cNvPr>
          <p:cNvSpPr txBox="1"/>
          <p:nvPr/>
        </p:nvSpPr>
        <p:spPr>
          <a:xfrm>
            <a:off x="236987" y="1414366"/>
            <a:ext cx="628815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Substantially increased its leverage by 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Future growth prospect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Interest payments accounting for 70% of EBIT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DOL</a:t>
            </a:r>
          </a:p>
          <a:p>
            <a:pPr lvl="1"/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Macro-economic and geopolitical uncertainty on revenue streams  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The China issue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Underperformed the S&amp;P 500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EPS and future industry growth projections</a:t>
            </a:r>
          </a:p>
          <a:p>
            <a:pPr lvl="1"/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Fundamentally flawed business model 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More of a producer than a marketplace "Amazon"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Company's view on individual products (UHMW-PE)</a:t>
            </a:r>
          </a:p>
          <a:p>
            <a:pPr lvl="1"/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4" name="Picture 3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7635C766-1D47-3C14-175D-4CA845ABE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720" y="2000238"/>
            <a:ext cx="5537200" cy="34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806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effectLst/>
                <a:latin typeface="+mj-lt"/>
              </a:rPr>
              <a:t>Company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60184-3F31-CA65-B78F-C9DF097E5919}"/>
              </a:ext>
            </a:extLst>
          </p:cNvPr>
          <p:cNvSpPr txBox="1"/>
          <p:nvPr/>
        </p:nvSpPr>
        <p:spPr>
          <a:xfrm>
            <a:off x="714374" y="1714499"/>
            <a:ext cx="652824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Founded in 1918 by Camille Dreyfus in New York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HQ: Irving, Texas, U.S.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Current CEO:  Lori J. </a:t>
            </a:r>
            <a:r>
              <a:rPr lang="en-US" err="1"/>
              <a:t>Ryerkerk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Original</a:t>
            </a:r>
            <a:r>
              <a:rPr lang="en-US">
                <a:solidFill>
                  <a:schemeClr val="bg1"/>
                </a:solidFill>
              </a:rPr>
              <a:t>ly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known as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AmCell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produced fabrics for airplanes. Main market was a silk alternative.</a:t>
            </a: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Eventually branching off into Chemical production, Advanced Engineering Materials, Cellulose base consumer goods, and Alternative Energy production.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Issued an IPO on Jan 21, 2005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Industry leader within acetic acid, with 25% global market share.</a:t>
            </a:r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</p:txBody>
      </p:sp>
      <p:pic>
        <p:nvPicPr>
          <p:cNvPr id="4" name="Picture 3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ED81D663-87AB-9C13-F11F-B76227F25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550" y="1568410"/>
            <a:ext cx="3885935" cy="42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0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E073A-6BD4-BBD7-4E24-343389234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A27C2A48-74D8-611F-9732-350F2A850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AF166356-889B-6955-323E-78FFC468F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65C67-3CEC-D526-4D80-403820D3CFBB}"/>
              </a:ext>
            </a:extLst>
          </p:cNvPr>
          <p:cNvSpPr txBox="1"/>
          <p:nvPr/>
        </p:nvSpPr>
        <p:spPr>
          <a:xfrm>
            <a:off x="409452" y="431800"/>
            <a:ext cx="806144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>
                <a:latin typeface="+mj-lt"/>
              </a:rPr>
              <a:t>Operations Breakdown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53C73-6E16-DD56-E5DE-3288AA999EE8}"/>
              </a:ext>
            </a:extLst>
          </p:cNvPr>
          <p:cNvSpPr txBox="1"/>
          <p:nvPr/>
        </p:nvSpPr>
        <p:spPr>
          <a:xfrm>
            <a:off x="411993" y="1564641"/>
            <a:ext cx="6241449" cy="510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/>
              <a:t>Acetyl Chain</a:t>
            </a:r>
            <a:endParaRPr lang="en-US" sz="1600"/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Net Sales of $4.9 billion in 2023, </a:t>
            </a:r>
            <a:r>
              <a:rPr lang="en-US" sz="1600">
                <a:solidFill>
                  <a:srgbClr val="FF0000"/>
                </a:solidFill>
              </a:rPr>
              <a:t>15% decrease </a:t>
            </a:r>
            <a:r>
              <a:rPr lang="en-US" sz="1600"/>
              <a:t>from prior year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>
                <a:ea typeface="+mn-lt"/>
                <a:cs typeface="+mn-lt"/>
              </a:rPr>
              <a:t>Net Sales reflected a </a:t>
            </a:r>
            <a:r>
              <a:rPr lang="en-US" sz="1600">
                <a:solidFill>
                  <a:srgbClr val="FF0000"/>
                </a:solidFill>
                <a:ea typeface="+mn-lt"/>
                <a:cs typeface="+mn-lt"/>
              </a:rPr>
              <a:t>17% decrease</a:t>
            </a:r>
            <a:r>
              <a:rPr lang="en-US" sz="1600">
                <a:ea typeface="+mn-lt"/>
                <a:cs typeface="+mn-lt"/>
              </a:rPr>
              <a:t> in pricing, resulting in $1 billion headwind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Weak demand across many end markets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Despite challenges, delivered second highest ever earnings (operating profit of $264 million, adjusted EBIT of $300 million)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Sourcing volume from third parties</a:t>
            </a:r>
          </a:p>
          <a:p>
            <a:pPr lvl="1"/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/>
              <a:t>Engineered Materials (56% of Total Revenue)</a:t>
            </a:r>
            <a:endParaRPr lang="en-US" sz="1600">
              <a:solidFill>
                <a:srgbClr val="000000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Net Sales of $6.1 billion in 2023, </a:t>
            </a:r>
            <a:r>
              <a:rPr lang="en-US" sz="1600">
                <a:solidFill>
                  <a:srgbClr val="92D050"/>
                </a:solidFill>
              </a:rPr>
              <a:t>53% increase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/>
              <a:t>from prior year due to M&amp;M acquisition in Q4 2022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Volume </a:t>
            </a:r>
            <a:r>
              <a:rPr lang="en-US" sz="1600">
                <a:solidFill>
                  <a:srgbClr val="FF0000"/>
                </a:solidFill>
              </a:rPr>
              <a:t>decreased by 8%</a:t>
            </a:r>
            <a:r>
              <a:rPr lang="en-US" sz="1600"/>
              <a:t> and pricing </a:t>
            </a:r>
            <a:r>
              <a:rPr lang="en-US" sz="1600">
                <a:solidFill>
                  <a:srgbClr val="FF0000"/>
                </a:solidFill>
              </a:rPr>
              <a:t>decreased by 3%</a:t>
            </a:r>
            <a:r>
              <a:rPr lang="en-US" sz="1600"/>
              <a:t> from prior year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/>
              <a:t>Responded by accelerating M&amp;M synergy actions</a:t>
            </a:r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</p:txBody>
      </p:sp>
      <p:pic>
        <p:nvPicPr>
          <p:cNvPr id="4" name="Picture 3" descr="A screenshot of a report&#10;&#10;Description automatically generated">
            <a:extLst>
              <a:ext uri="{FF2B5EF4-FFF2-40B4-BE49-F238E27FC236}">
                <a16:creationId xmlns:a16="http://schemas.microsoft.com/office/drawing/2014/main" id="{B00127CE-09D4-4378-09A3-4E7DC0788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427" y="2047143"/>
            <a:ext cx="5121897" cy="31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7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6B6BC-97A4-DD2D-CAF1-65070126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CDA47E4B-C1D4-B944-C7B8-7E9B43589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E283C0-0C07-98DF-C1D1-161DCBB0C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1A62C-976D-1139-EB62-8575118F10E3}"/>
              </a:ext>
            </a:extLst>
          </p:cNvPr>
          <p:cNvSpPr txBox="1"/>
          <p:nvPr/>
        </p:nvSpPr>
        <p:spPr>
          <a:xfrm>
            <a:off x="409452" y="431800"/>
            <a:ext cx="806144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>
                <a:latin typeface="+mj-lt"/>
              </a:rPr>
              <a:t>Geographic Overview</a:t>
            </a:r>
            <a:endParaRPr lang="en-US" sz="540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2B3AE-5C7E-5351-DAF3-BF80472C1961}"/>
              </a:ext>
            </a:extLst>
          </p:cNvPr>
          <p:cNvSpPr txBox="1"/>
          <p:nvPr/>
        </p:nvSpPr>
        <p:spPr>
          <a:xfrm>
            <a:off x="411722" y="1882260"/>
            <a:ext cx="403158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26% of revenue comes from the US, with 2.82B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22.56% of revenue comes from Germany, with 2.47B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17.84% of revenue comes from China, with 1.95B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Rest is divided between Singapore, Belgium, Mexico, Japan, etc.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FC21620-F16C-EED8-9931-0490D3BA8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7429" y="1539210"/>
            <a:ext cx="6888237" cy="42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6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03749-5593-5D0C-97A3-780AEA6A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C7BE9C30-08A0-33A7-AF75-887EBF806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51101B3C-FCCF-A933-C93A-F1311D3C6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14D89-C247-00B0-39AE-918396138E42}"/>
              </a:ext>
            </a:extLst>
          </p:cNvPr>
          <p:cNvSpPr txBox="1"/>
          <p:nvPr/>
        </p:nvSpPr>
        <p:spPr>
          <a:xfrm>
            <a:off x="359751" y="286011"/>
            <a:ext cx="1029058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>
                <a:latin typeface="+mj-lt"/>
              </a:rPr>
              <a:t>Industry Standing-Competitors</a:t>
            </a:r>
            <a:endParaRPr lang="en-US" sz="5400"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878BD-FEBF-A38B-8D05-031EA811895E}"/>
              </a:ext>
            </a:extLst>
          </p:cNvPr>
          <p:cNvSpPr txBox="1"/>
          <p:nvPr/>
        </p:nvSpPr>
        <p:spPr>
          <a:xfrm>
            <a:off x="7752041" y="1987681"/>
            <a:ext cx="397789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Within Industry Competitors Celanese on the lower end of revenue. 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Celanese not nearly as large as Dow, Inc and LI, Inc barely beats out ECC.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3" name="Picture 2" descr="A graph with green bars&#10;&#10;Description automatically generated">
            <a:extLst>
              <a:ext uri="{FF2B5EF4-FFF2-40B4-BE49-F238E27FC236}">
                <a16:creationId xmlns:a16="http://schemas.microsoft.com/office/drawing/2014/main" id="{BF1E0547-45F9-DF4D-6D8D-FBF04DD66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432" y="1526618"/>
            <a:ext cx="6650181" cy="42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4A18E-813D-5C67-E3AB-4FDB0CA200A1}"/>
              </a:ext>
            </a:extLst>
          </p:cNvPr>
          <p:cNvSpPr txBox="1"/>
          <p:nvPr/>
        </p:nvSpPr>
        <p:spPr>
          <a:xfrm>
            <a:off x="409452" y="431800"/>
            <a:ext cx="806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+mj-lt"/>
              </a:rPr>
              <a:t>Historical Analysis</a:t>
            </a:r>
            <a:endParaRPr lang="en-US" sz="5400">
              <a:effectLst/>
              <a:latin typeface="+mj-lt"/>
            </a:endParaRPr>
          </a:p>
        </p:txBody>
      </p:sp>
      <p:pic>
        <p:nvPicPr>
          <p:cNvPr id="3" name="Picture 2" descr="A graph of stock market&#10;&#10;Description automatically generated">
            <a:extLst>
              <a:ext uri="{FF2B5EF4-FFF2-40B4-BE49-F238E27FC236}">
                <a16:creationId xmlns:a16="http://schemas.microsoft.com/office/drawing/2014/main" id="{396CFC4F-F163-C963-3999-B556CD9CB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4155" y="1424296"/>
            <a:ext cx="8176847" cy="4449024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EA2D745C-D6DD-D2D7-60E5-59B32C52E2C4}"/>
              </a:ext>
            </a:extLst>
          </p:cNvPr>
          <p:cNvSpPr txBox="1"/>
          <p:nvPr/>
        </p:nvSpPr>
        <p:spPr>
          <a:xfrm>
            <a:off x="406099" y="1805037"/>
            <a:ext cx="3075355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 Year % change</a:t>
            </a:r>
          </a:p>
          <a:p>
            <a:endParaRPr lang="en-US"/>
          </a:p>
          <a:p>
            <a:r>
              <a:rPr lang="en-US">
                <a:solidFill>
                  <a:schemeClr val="tx1">
                    <a:lumMod val="49000"/>
                  </a:schemeClr>
                </a:solidFill>
              </a:rPr>
              <a:t>S&amp;P 500</a:t>
            </a:r>
            <a:r>
              <a:rPr lang="en-US">
                <a:solidFill>
                  <a:srgbClr val="FEFFFF"/>
                </a:solidFill>
              </a:rPr>
              <a:t>: 24.17%</a:t>
            </a:r>
            <a:endParaRPr lang="en-US"/>
          </a:p>
          <a:p>
            <a:endParaRPr lang="en-US">
              <a:solidFill>
                <a:srgbClr val="FEFFFF"/>
              </a:solidFill>
            </a:endParaRPr>
          </a:p>
          <a:p>
            <a:r>
              <a:rPr lang="en-US">
                <a:solidFill>
                  <a:srgbClr val="FFFF00"/>
                </a:solidFill>
              </a:rPr>
              <a:t>XLB</a:t>
            </a:r>
            <a:r>
              <a:rPr lang="en-US"/>
              <a:t>: 7.19%</a:t>
            </a:r>
          </a:p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CE: -25.1%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64C5A81-7D81-438B-279B-039086438EB1}"/>
              </a:ext>
            </a:extLst>
          </p:cNvPr>
          <p:cNvSpPr/>
          <p:nvPr/>
        </p:nvSpPr>
        <p:spPr>
          <a:xfrm>
            <a:off x="10606127" y="2820053"/>
            <a:ext cx="1350595" cy="691172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Missed 2024 Q2 earnings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6601A8CC-1C8F-AF30-9A88-AF89816CA7F8}"/>
              </a:ext>
            </a:extLst>
          </p:cNvPr>
          <p:cNvSpPr/>
          <p:nvPr/>
        </p:nvSpPr>
        <p:spPr>
          <a:xfrm>
            <a:off x="4860193" y="5342141"/>
            <a:ext cx="2867267" cy="1140557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Acquired DuPont's Mobility &amp; Materials (M&amp;M) segment during late 2022 for $11 billion in cash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peech Bubble: Oval 17">
            <a:extLst>
              <a:ext uri="{FF2B5EF4-FFF2-40B4-BE49-F238E27FC236}">
                <a16:creationId xmlns:a16="http://schemas.microsoft.com/office/drawing/2014/main" id="{F2AC0F85-8AE3-6461-09FF-1019B8F05292}"/>
              </a:ext>
            </a:extLst>
          </p:cNvPr>
          <p:cNvSpPr/>
          <p:nvPr/>
        </p:nvSpPr>
        <p:spPr>
          <a:xfrm>
            <a:off x="7722577" y="4677833"/>
            <a:ext cx="2281113" cy="1023326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Appointed Mr. Ganesh Moorthy to its Board of Directors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6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4DCB2358-D82A-80A0-D661-7052AE1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69" y="5403850"/>
            <a:ext cx="1981443" cy="1981443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58B1C29-6A2F-0E9F-C62D-5D5B94285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6" y="5542284"/>
            <a:ext cx="4770587" cy="1908235"/>
          </a:xfrm>
          <a:prstGeom prst="rect">
            <a:avLst/>
          </a:prstGeom>
        </p:spPr>
      </p:pic>
      <p:pic>
        <p:nvPicPr>
          <p:cNvPr id="8" name="Content Placeholder 3" descr="A diagram of a distribution of daily price changes&#10;&#10;Description automatically generated">
            <a:extLst>
              <a:ext uri="{FF2B5EF4-FFF2-40B4-BE49-F238E27FC236}">
                <a16:creationId xmlns:a16="http://schemas.microsoft.com/office/drawing/2014/main" id="{14E538EB-85A5-4A51-F639-F4A1697E6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21787" y="199230"/>
            <a:ext cx="5380374" cy="3217952"/>
          </a:xfrm>
        </p:spPr>
      </p:pic>
      <p:pic>
        <p:nvPicPr>
          <p:cNvPr id="12" name="Picture 11" descr="A graph of a number of bars&#10;&#10;Description automatically generated">
            <a:extLst>
              <a:ext uri="{FF2B5EF4-FFF2-40B4-BE49-F238E27FC236}">
                <a16:creationId xmlns:a16="http://schemas.microsoft.com/office/drawing/2014/main" id="{A63DA486-39C7-6D77-D205-388AA1F63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195" y="637590"/>
            <a:ext cx="5392269" cy="2795436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34B71AEC-492B-B86E-463D-4763570F5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765" y="3549299"/>
            <a:ext cx="6458430" cy="2480263"/>
          </a:xfrm>
          <a:prstGeom prst="rect">
            <a:avLst/>
          </a:prstGeom>
        </p:spPr>
      </p:pic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2FD420D-73F9-89D6-DDCD-50D94DE42E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1078" y="3548463"/>
            <a:ext cx="4835978" cy="24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5B66F">
      <a:dk1>
        <a:srgbClr val="FEFFFF"/>
      </a:dk1>
      <a:lt1>
        <a:srgbClr val="FFFFFF"/>
      </a:lt1>
      <a:dk2>
        <a:srgbClr val="44546A"/>
      </a:dk2>
      <a:lt2>
        <a:srgbClr val="E7E6E6"/>
      </a:lt2>
      <a:accent1>
        <a:srgbClr val="D5B66F"/>
      </a:accent1>
      <a:accent2>
        <a:srgbClr val="FF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AF62DC22E28D4A9687FB23052FFE74" ma:contentTypeVersion="4" ma:contentTypeDescription="Create a new document." ma:contentTypeScope="" ma:versionID="0e5796a378e47ff1e25bd87c4f388d95">
  <xsd:schema xmlns:xsd="http://www.w3.org/2001/XMLSchema" xmlns:xs="http://www.w3.org/2001/XMLSchema" xmlns:p="http://schemas.microsoft.com/office/2006/metadata/properties" xmlns:ns2="44508150-7498-46fa-b3ee-7a1667519a89" targetNamespace="http://schemas.microsoft.com/office/2006/metadata/properties" ma:root="true" ma:fieldsID="7bf30f6f36e52b8aab02b55e952d9bcb" ns2:_="">
    <xsd:import namespace="44508150-7498-46fa-b3ee-7a1667519a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08150-7498-46fa-b3ee-7a1667519a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3491A5-A59F-459D-AF53-94D01CAB2B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46F377-64AF-4266-AC22-004CC1DA7D28}">
  <ds:schemaRefs>
    <ds:schemaRef ds:uri="3fd7f4c3-479e-43cc-a82c-8381a37f830e"/>
    <ds:schemaRef ds:uri="6a44492e-6a9b-48e3-a1dd-fe103278045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61606EF4-7343-4DA9-938B-1FC9B0176125}">
  <ds:schemaRefs>
    <ds:schemaRef ds:uri="44508150-7498-46fa-b3ee-7a1667519a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102</cp:revision>
  <dcterms:created xsi:type="dcterms:W3CDTF">2013-07-15T20:26:40Z</dcterms:created>
  <dcterms:modified xsi:type="dcterms:W3CDTF">2024-11-02T14:39:30Z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0x01010082AF62DC22E28D4A9687FB23052FFE74</vt:lpwstr>
  </property>
  <property fmtid="{D5CDD505-2E9C-101B-9397-08002B2CF9AE}" pid="3" name="Order">
    <vt:r8>2900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